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9601200" cy="12801600" type="A3"/>
  <p:notesSz cx="6735763" cy="9866313"/>
  <p:defaultTextStyle>
    <a:defPPr>
      <a:defRPr lang="ja-JP"/>
    </a:defPPr>
    <a:lvl1pPr marL="0" algn="l" defTabSz="1221913" rtl="0" eaLnBrk="1" latinLnBrk="0" hangingPunct="1">
      <a:defRPr kumimoji="1" sz="2405" kern="1200">
        <a:solidFill>
          <a:schemeClr val="tx1"/>
        </a:solidFill>
        <a:latin typeface="+mn-lt"/>
        <a:ea typeface="+mn-ea"/>
        <a:cs typeface="+mn-cs"/>
      </a:defRPr>
    </a:lvl1pPr>
    <a:lvl2pPr marL="610956" algn="l" defTabSz="1221913" rtl="0" eaLnBrk="1" latinLnBrk="0" hangingPunct="1">
      <a:defRPr kumimoji="1" sz="2405" kern="1200">
        <a:solidFill>
          <a:schemeClr val="tx1"/>
        </a:solidFill>
        <a:latin typeface="+mn-lt"/>
        <a:ea typeface="+mn-ea"/>
        <a:cs typeface="+mn-cs"/>
      </a:defRPr>
    </a:lvl2pPr>
    <a:lvl3pPr marL="1221913" algn="l" defTabSz="1221913" rtl="0" eaLnBrk="1" latinLnBrk="0" hangingPunct="1">
      <a:defRPr kumimoji="1" sz="2405" kern="1200">
        <a:solidFill>
          <a:schemeClr val="tx1"/>
        </a:solidFill>
        <a:latin typeface="+mn-lt"/>
        <a:ea typeface="+mn-ea"/>
        <a:cs typeface="+mn-cs"/>
      </a:defRPr>
    </a:lvl3pPr>
    <a:lvl4pPr marL="1832869" algn="l" defTabSz="1221913" rtl="0" eaLnBrk="1" latinLnBrk="0" hangingPunct="1">
      <a:defRPr kumimoji="1" sz="2405" kern="1200">
        <a:solidFill>
          <a:schemeClr val="tx1"/>
        </a:solidFill>
        <a:latin typeface="+mn-lt"/>
        <a:ea typeface="+mn-ea"/>
        <a:cs typeface="+mn-cs"/>
      </a:defRPr>
    </a:lvl4pPr>
    <a:lvl5pPr marL="2443825" algn="l" defTabSz="1221913" rtl="0" eaLnBrk="1" latinLnBrk="0" hangingPunct="1">
      <a:defRPr kumimoji="1" sz="2405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kumimoji="1" sz="2405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kumimoji="1" sz="2405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kumimoji="1" sz="2405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kumimoji="1" sz="24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006600"/>
    <a:srgbClr val="0033CC"/>
    <a:srgbClr val="008000"/>
    <a:srgbClr val="FF5050"/>
    <a:srgbClr val="009999"/>
    <a:srgbClr val="00CC66"/>
    <a:srgbClr val="00CC99"/>
    <a:srgbClr val="33CC33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28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80"/>
            <a:ext cx="8161020" cy="4456853"/>
          </a:xfrm>
        </p:spPr>
        <p:txBody>
          <a:bodyPr anchor="b"/>
          <a:lstStyle>
            <a:lvl1pPr algn="ctr">
              <a:defRPr sz="630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94" indent="0" algn="ctr">
              <a:buNone/>
              <a:defRPr sz="2100"/>
            </a:lvl2pPr>
            <a:lvl3pPr marL="960189" indent="0" algn="ctr">
              <a:buNone/>
              <a:defRPr sz="1890"/>
            </a:lvl3pPr>
            <a:lvl4pPr marL="1440283" indent="0" algn="ctr">
              <a:buNone/>
              <a:defRPr sz="1680"/>
            </a:lvl4pPr>
            <a:lvl5pPr marL="1920378" indent="0" algn="ctr">
              <a:buNone/>
              <a:defRPr sz="1680"/>
            </a:lvl5pPr>
            <a:lvl6pPr marL="2400472" indent="0" algn="ctr">
              <a:buNone/>
              <a:defRPr sz="1680"/>
            </a:lvl6pPr>
            <a:lvl7pPr marL="2880567" indent="0" algn="ctr">
              <a:buNone/>
              <a:defRPr sz="1680"/>
            </a:lvl7pPr>
            <a:lvl8pPr marL="3360661" indent="0" algn="ctr">
              <a:buNone/>
              <a:defRPr sz="1680"/>
            </a:lvl8pPr>
            <a:lvl9pPr marL="3840756" indent="0" algn="ctr">
              <a:buNone/>
              <a:defRPr sz="168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5576-39B5-4815-A542-F2A6CBCEBCFB}" type="datetimeFigureOut">
              <a:rPr kumimoji="1" lang="ja-JP" altLang="en-US" smtClean="0"/>
              <a:t>2022/12/7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8FF90-F5C7-439C-A078-60EA85D8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1232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5576-39B5-4815-A542-F2A6CBCEBCFB}" type="datetimeFigureOut">
              <a:rPr kumimoji="1" lang="ja-JP" altLang="en-US" smtClean="0"/>
              <a:t>2022/12/7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8FF90-F5C7-439C-A078-60EA85D8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612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60" y="681567"/>
            <a:ext cx="2070259" cy="10848764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4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5576-39B5-4815-A542-F2A6CBCEBCFB}" type="datetimeFigureOut">
              <a:rPr kumimoji="1" lang="ja-JP" altLang="en-US" smtClean="0"/>
              <a:t>2022/12/7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8FF90-F5C7-439C-A078-60EA85D8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6540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5576-39B5-4815-A542-F2A6CBCEBCFB}" type="datetimeFigureOut">
              <a:rPr kumimoji="1" lang="ja-JP" altLang="en-US" smtClean="0"/>
              <a:t>2022/12/7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8FF90-F5C7-439C-A078-60EA85D8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45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6"/>
            <a:ext cx="8281035" cy="5325109"/>
          </a:xfrm>
        </p:spPr>
        <p:txBody>
          <a:bodyPr anchor="b"/>
          <a:lstStyle>
            <a:lvl1pPr>
              <a:defRPr sz="630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2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9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89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283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378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472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567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661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756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5576-39B5-4815-A542-F2A6CBCEBCFB}" type="datetimeFigureOut">
              <a:rPr kumimoji="1" lang="ja-JP" altLang="en-US" smtClean="0"/>
              <a:t>2022/12/7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8FF90-F5C7-439C-A078-60EA85D8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5919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5576-39B5-4815-A542-F2A6CBCEBCFB}" type="datetimeFigureOut">
              <a:rPr kumimoji="1" lang="ja-JP" altLang="en-US" smtClean="0"/>
              <a:t>2022/12/7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8FF90-F5C7-439C-A078-60EA85D8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4563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5" y="3138173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94" indent="0">
              <a:buNone/>
              <a:defRPr sz="2100" b="1"/>
            </a:lvl2pPr>
            <a:lvl3pPr marL="960189" indent="0">
              <a:buNone/>
              <a:defRPr sz="1890" b="1"/>
            </a:lvl3pPr>
            <a:lvl4pPr marL="1440283" indent="0">
              <a:buNone/>
              <a:defRPr sz="1680" b="1"/>
            </a:lvl4pPr>
            <a:lvl5pPr marL="1920378" indent="0">
              <a:buNone/>
              <a:defRPr sz="1680" b="1"/>
            </a:lvl5pPr>
            <a:lvl6pPr marL="2400472" indent="0">
              <a:buNone/>
              <a:defRPr sz="1680" b="1"/>
            </a:lvl6pPr>
            <a:lvl7pPr marL="2880567" indent="0">
              <a:buNone/>
              <a:defRPr sz="1680" b="1"/>
            </a:lvl7pPr>
            <a:lvl8pPr marL="3360661" indent="0">
              <a:buNone/>
              <a:defRPr sz="1680" b="1"/>
            </a:lvl8pPr>
            <a:lvl9pPr marL="3840756" indent="0">
              <a:buNone/>
              <a:defRPr sz="168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5" y="4676140"/>
            <a:ext cx="4061757" cy="687789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9" y="3138173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94" indent="0">
              <a:buNone/>
              <a:defRPr sz="2100" b="1"/>
            </a:lvl2pPr>
            <a:lvl3pPr marL="960189" indent="0">
              <a:buNone/>
              <a:defRPr sz="1890" b="1"/>
            </a:lvl3pPr>
            <a:lvl4pPr marL="1440283" indent="0">
              <a:buNone/>
              <a:defRPr sz="1680" b="1"/>
            </a:lvl4pPr>
            <a:lvl5pPr marL="1920378" indent="0">
              <a:buNone/>
              <a:defRPr sz="1680" b="1"/>
            </a:lvl5pPr>
            <a:lvl6pPr marL="2400472" indent="0">
              <a:buNone/>
              <a:defRPr sz="1680" b="1"/>
            </a:lvl6pPr>
            <a:lvl7pPr marL="2880567" indent="0">
              <a:buNone/>
              <a:defRPr sz="1680" b="1"/>
            </a:lvl7pPr>
            <a:lvl8pPr marL="3360661" indent="0">
              <a:buNone/>
              <a:defRPr sz="1680" b="1"/>
            </a:lvl8pPr>
            <a:lvl9pPr marL="3840756" indent="0">
              <a:buNone/>
              <a:defRPr sz="168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9" y="4676140"/>
            <a:ext cx="4081761" cy="687789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5576-39B5-4815-A542-F2A6CBCEBCFB}" type="datetimeFigureOut">
              <a:rPr kumimoji="1" lang="ja-JP" altLang="en-US" smtClean="0"/>
              <a:t>2022/12/7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8FF90-F5C7-439C-A078-60EA85D8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561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5576-39B5-4815-A542-F2A6CBCEBCFB}" type="datetimeFigureOut">
              <a:rPr kumimoji="1" lang="ja-JP" altLang="en-US" smtClean="0"/>
              <a:t>2022/12/7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8FF90-F5C7-439C-A078-60EA85D8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005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5576-39B5-4815-A542-F2A6CBCEBCFB}" type="datetimeFigureOut">
              <a:rPr kumimoji="1" lang="ja-JP" altLang="en-US" smtClean="0"/>
              <a:t>2022/12/7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8FF90-F5C7-439C-A078-60EA85D8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8218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4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8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4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94" indent="0">
              <a:buNone/>
              <a:defRPr sz="1470"/>
            </a:lvl2pPr>
            <a:lvl3pPr marL="960189" indent="0">
              <a:buNone/>
              <a:defRPr sz="1260"/>
            </a:lvl3pPr>
            <a:lvl4pPr marL="1440283" indent="0">
              <a:buNone/>
              <a:defRPr sz="1050"/>
            </a:lvl4pPr>
            <a:lvl5pPr marL="1920378" indent="0">
              <a:buNone/>
              <a:defRPr sz="1050"/>
            </a:lvl5pPr>
            <a:lvl6pPr marL="2400472" indent="0">
              <a:buNone/>
              <a:defRPr sz="1050"/>
            </a:lvl6pPr>
            <a:lvl7pPr marL="2880567" indent="0">
              <a:buNone/>
              <a:defRPr sz="1050"/>
            </a:lvl7pPr>
            <a:lvl8pPr marL="3360661" indent="0">
              <a:buNone/>
              <a:defRPr sz="1050"/>
            </a:lvl8pPr>
            <a:lvl9pPr marL="3840756" indent="0">
              <a:buNone/>
              <a:defRPr sz="10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5576-39B5-4815-A542-F2A6CBCEBCFB}" type="datetimeFigureOut">
              <a:rPr kumimoji="1" lang="ja-JP" altLang="en-US" smtClean="0"/>
              <a:t>2022/12/7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8FF90-F5C7-439C-A078-60EA85D8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2211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4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8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94" indent="0">
              <a:buNone/>
              <a:defRPr sz="2940"/>
            </a:lvl2pPr>
            <a:lvl3pPr marL="960189" indent="0">
              <a:buNone/>
              <a:defRPr sz="2520"/>
            </a:lvl3pPr>
            <a:lvl4pPr marL="1440283" indent="0">
              <a:buNone/>
              <a:defRPr sz="2100"/>
            </a:lvl4pPr>
            <a:lvl5pPr marL="1920378" indent="0">
              <a:buNone/>
              <a:defRPr sz="2100"/>
            </a:lvl5pPr>
            <a:lvl6pPr marL="2400472" indent="0">
              <a:buNone/>
              <a:defRPr sz="2100"/>
            </a:lvl6pPr>
            <a:lvl7pPr marL="2880567" indent="0">
              <a:buNone/>
              <a:defRPr sz="2100"/>
            </a:lvl7pPr>
            <a:lvl8pPr marL="3360661" indent="0">
              <a:buNone/>
              <a:defRPr sz="2100"/>
            </a:lvl8pPr>
            <a:lvl9pPr marL="3840756" indent="0">
              <a:buNone/>
              <a:defRPr sz="21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4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94" indent="0">
              <a:buNone/>
              <a:defRPr sz="1470"/>
            </a:lvl2pPr>
            <a:lvl3pPr marL="960189" indent="0">
              <a:buNone/>
              <a:defRPr sz="1260"/>
            </a:lvl3pPr>
            <a:lvl4pPr marL="1440283" indent="0">
              <a:buNone/>
              <a:defRPr sz="1050"/>
            </a:lvl4pPr>
            <a:lvl5pPr marL="1920378" indent="0">
              <a:buNone/>
              <a:defRPr sz="1050"/>
            </a:lvl5pPr>
            <a:lvl6pPr marL="2400472" indent="0">
              <a:buNone/>
              <a:defRPr sz="1050"/>
            </a:lvl6pPr>
            <a:lvl7pPr marL="2880567" indent="0">
              <a:buNone/>
              <a:defRPr sz="1050"/>
            </a:lvl7pPr>
            <a:lvl8pPr marL="3360661" indent="0">
              <a:buNone/>
              <a:defRPr sz="1050"/>
            </a:lvl8pPr>
            <a:lvl9pPr marL="3840756" indent="0">
              <a:buNone/>
              <a:defRPr sz="10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5576-39B5-4815-A542-F2A6CBCEBCFB}" type="datetimeFigureOut">
              <a:rPr kumimoji="1" lang="ja-JP" altLang="en-US" smtClean="0"/>
              <a:t>2022/12/7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8FF90-F5C7-439C-A078-60EA85D8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813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55576-39B5-4815-A542-F2A6CBCEBCFB}" type="datetimeFigureOut">
              <a:rPr kumimoji="1" lang="ja-JP" altLang="en-US" smtClean="0"/>
              <a:t>2022/12/7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91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8FF90-F5C7-439C-A078-60EA85D8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168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60189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47" indent="-240047" algn="l" defTabSz="960189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142" indent="-240047" algn="l" defTabSz="960189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236" indent="-240047" algn="l" defTabSz="960189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331" indent="-240047" algn="l" defTabSz="960189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425" indent="-240047" algn="l" defTabSz="960189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519" indent="-240047" algn="l" defTabSz="960189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614" indent="-240047" algn="l" defTabSz="960189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709" indent="-240047" algn="l" defTabSz="960189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803" indent="-240047" algn="l" defTabSz="960189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89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94" algn="l" defTabSz="960189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89" algn="l" defTabSz="960189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283" algn="l" defTabSz="960189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378" algn="l" defTabSz="960189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472" algn="l" defTabSz="960189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567" algn="l" defTabSz="960189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661" algn="l" defTabSz="960189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756" algn="l" defTabSz="960189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53" t="39846"/>
          <a:stretch/>
        </p:blipFill>
        <p:spPr>
          <a:xfrm rot="5400000">
            <a:off x="-1180118" y="8192482"/>
            <a:ext cx="5792066" cy="3426169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989" b="42846"/>
          <a:stretch/>
        </p:blipFill>
        <p:spPr>
          <a:xfrm rot="5400000">
            <a:off x="3196133" y="1802586"/>
            <a:ext cx="8207652" cy="4602480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1604670" y="231644"/>
            <a:ext cx="63534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000" b="1" dirty="0">
                <a:solidFill>
                  <a:srgbClr val="0033CC"/>
                </a:solidFill>
                <a:effectLst/>
                <a:latin typeface="HGP明朝E" panose="02020900000000000000" pitchFamily="18" charset="-128"/>
                <a:ea typeface="HGP明朝E" panose="02020900000000000000" pitchFamily="18" charset="-128"/>
              </a:rPr>
              <a:t>霧島市立医師会医療センター</a:t>
            </a:r>
            <a:endParaRPr lang="en-US" altLang="ja-JP" sz="3000" b="1" dirty="0">
              <a:solidFill>
                <a:srgbClr val="0033CC"/>
              </a:solidFill>
              <a:effectLst/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algn="ctr"/>
            <a:r>
              <a:rPr lang="zh-TW" altLang="en-US" sz="3000" b="1" dirty="0" smtClean="0">
                <a:solidFill>
                  <a:srgbClr val="0033CC"/>
                </a:solidFill>
                <a:effectLst/>
                <a:latin typeface="HGP明朝E" panose="02020900000000000000" pitchFamily="18" charset="-128"/>
                <a:ea typeface="HGP明朝E" panose="02020900000000000000" pitchFamily="18" charset="-128"/>
              </a:rPr>
              <a:t>令和</a:t>
            </a:r>
            <a:r>
              <a:rPr lang="ja-JP" altLang="en-US" sz="3000" b="1" dirty="0" smtClean="0">
                <a:solidFill>
                  <a:srgbClr val="0033CC"/>
                </a:solidFill>
                <a:effectLst/>
                <a:latin typeface="HGP明朝E" panose="02020900000000000000" pitchFamily="18" charset="-128"/>
                <a:ea typeface="HGP明朝E" panose="02020900000000000000" pitchFamily="18" charset="-128"/>
              </a:rPr>
              <a:t>５</a:t>
            </a:r>
            <a:r>
              <a:rPr lang="zh-TW" altLang="en-US" sz="3000" b="1" dirty="0" smtClean="0">
                <a:solidFill>
                  <a:srgbClr val="0033CC"/>
                </a:solidFill>
                <a:effectLst/>
                <a:latin typeface="HGP明朝E" panose="02020900000000000000" pitchFamily="18" charset="-128"/>
                <a:ea typeface="HGP明朝E" panose="02020900000000000000" pitchFamily="18" charset="-128"/>
              </a:rPr>
              <a:t>年度</a:t>
            </a:r>
            <a:r>
              <a:rPr lang="zh-TW" altLang="en-US" sz="3000" b="1" dirty="0">
                <a:solidFill>
                  <a:srgbClr val="0033CC"/>
                </a:solidFill>
                <a:effectLst/>
                <a:latin typeface="HGP明朝E" panose="02020900000000000000" pitchFamily="18" charset="-128"/>
                <a:ea typeface="HGP明朝E" panose="02020900000000000000" pitchFamily="18" charset="-128"/>
              </a:rPr>
              <a:t>採用募集要項</a:t>
            </a:r>
            <a:r>
              <a:rPr lang="en-US" altLang="zh-TW" sz="3000" b="1" dirty="0">
                <a:solidFill>
                  <a:srgbClr val="0033CC"/>
                </a:solidFill>
                <a:effectLst/>
                <a:latin typeface="HGP明朝E" panose="02020900000000000000" pitchFamily="18" charset="-128"/>
                <a:ea typeface="HGP明朝E" panose="02020900000000000000" pitchFamily="18" charset="-128"/>
              </a:rPr>
              <a:t>【</a:t>
            </a:r>
            <a:r>
              <a:rPr lang="zh-TW" altLang="en-US" sz="3000" b="1" dirty="0">
                <a:solidFill>
                  <a:srgbClr val="0033CC"/>
                </a:solidFill>
                <a:effectLst/>
                <a:latin typeface="HGP明朝E" panose="02020900000000000000" pitchFamily="18" charset="-128"/>
                <a:ea typeface="HGP明朝E" panose="02020900000000000000" pitchFamily="18" charset="-128"/>
              </a:rPr>
              <a:t>看護師</a:t>
            </a:r>
            <a:r>
              <a:rPr lang="en-US" altLang="zh-TW" sz="3000" b="1" dirty="0">
                <a:solidFill>
                  <a:srgbClr val="0033CC"/>
                </a:solidFill>
                <a:effectLst/>
                <a:latin typeface="HGP明朝E" panose="02020900000000000000" pitchFamily="18" charset="-128"/>
                <a:ea typeface="HGP明朝E" panose="02020900000000000000" pitchFamily="18" charset="-128"/>
              </a:rPr>
              <a:t>】</a:t>
            </a:r>
            <a:endParaRPr lang="ja-JP" altLang="en-US" sz="3000" b="1" dirty="0">
              <a:solidFill>
                <a:srgbClr val="0033CC"/>
              </a:solidFill>
              <a:effectLst/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75957" y="1247307"/>
            <a:ext cx="67333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１．応募資格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　　看護師免許取得者及び</a:t>
            </a:r>
            <a:r>
              <a:rPr lang="ja-JP" altLang="en-US" sz="16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令和５年</a:t>
            </a:r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３月</a:t>
            </a:r>
            <a:r>
              <a:rPr lang="ja-JP" altLang="en-US" sz="16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末日まで</a:t>
            </a:r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取得</a:t>
            </a:r>
            <a:r>
              <a:rPr lang="ja-JP" altLang="en-US" sz="16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見込者</a:t>
            </a:r>
            <a:endParaRPr lang="ja-JP" altLang="en-US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75956" y="1828009"/>
            <a:ext cx="3713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２．採用人員　　</a:t>
            </a:r>
            <a:r>
              <a:rPr lang="ja-JP" altLang="en-US" sz="16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３０名</a:t>
            </a:r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程度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75956" y="2175551"/>
            <a:ext cx="75351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３．給与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　　霧島市立医師会医療センター給与規定による。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　　</a:t>
            </a:r>
            <a:r>
              <a:rPr lang="en-US" altLang="ja-JP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※</a:t>
            </a:r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経験者は年数に応じて調整があります。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　　昇給年１回、賞与年２回</a:t>
            </a:r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  <a:sym typeface="Wingdings" panose="05000000000000000000" pitchFamily="2" charset="2"/>
              </a:rPr>
              <a:t>（６月・１２月） </a:t>
            </a:r>
            <a:r>
              <a:rPr lang="ja-JP" altLang="en-US" sz="1600" b="1" dirty="0" smtClean="0">
                <a:solidFill>
                  <a:srgbClr val="006600"/>
                </a:solidFill>
                <a:latin typeface="HGP明朝E" panose="02020900000000000000" pitchFamily="18" charset="-128"/>
                <a:ea typeface="HGP明朝E" panose="02020900000000000000" pitchFamily="18" charset="-128"/>
                <a:sym typeface="Wingdings" panose="05000000000000000000" pitchFamily="2" charset="2"/>
              </a:rPr>
              <a:t>４．５ヶ月分</a:t>
            </a:r>
            <a:endParaRPr lang="en-US" altLang="ja-JP" sz="1600" b="1" dirty="0">
              <a:solidFill>
                <a:srgbClr val="006600"/>
              </a:solidFill>
              <a:latin typeface="HGP明朝E" panose="02020900000000000000" pitchFamily="18" charset="-128"/>
              <a:ea typeface="HGP明朝E" panose="02020900000000000000" pitchFamily="18" charset="-128"/>
              <a:sym typeface="Wingdings" panose="05000000000000000000" pitchFamily="2" charset="2"/>
            </a:endParaRPr>
          </a:p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  <a:sym typeface="Wingdings" panose="05000000000000000000" pitchFamily="2" charset="2"/>
              </a:rPr>
              <a:t>　　諸手当：夜間看護手当・時間外手当・通勤手当・住居手当・扶養</a:t>
            </a:r>
            <a:r>
              <a:rPr lang="ja-JP" altLang="en-US" sz="1600" dirty="0" smtClean="0">
                <a:latin typeface="HGP明朝E" panose="02020900000000000000" pitchFamily="18" charset="-128"/>
                <a:ea typeface="HGP明朝E" panose="02020900000000000000" pitchFamily="18" charset="-128"/>
                <a:sym typeface="Wingdings" panose="05000000000000000000" pitchFamily="2" charset="2"/>
              </a:rPr>
              <a:t>手当 等</a:t>
            </a:r>
            <a:endParaRPr lang="ja-JP" altLang="en-US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75956" y="3497748"/>
            <a:ext cx="83223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４．福利厚生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　　健康保険、厚生年金、雇用保険、労災保険、退職金制度あり、住居手当あり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　　２４時間体制の院内保育所完備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　　親睦会（互助会</a:t>
            </a:r>
            <a:r>
              <a:rPr lang="ja-JP" altLang="en-US" sz="16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）</a:t>
            </a:r>
            <a:endParaRPr lang="en-US" altLang="ja-JP" sz="1600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　</a:t>
            </a:r>
            <a:r>
              <a:rPr lang="ja-JP" altLang="en-US" sz="16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　各種</a:t>
            </a:r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クラブ</a:t>
            </a:r>
            <a:r>
              <a:rPr lang="ja-JP" altLang="en-US" sz="16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活動（音楽♬ ・ ゴルフ⛳ ・ バレー🏐 ・ マラソン🏃 ・ 釣り🎣 ・ 美ボディー ・ 登山）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　</a:t>
            </a:r>
            <a:r>
              <a:rPr lang="ja-JP" altLang="en-US" sz="1600" dirty="0">
                <a:solidFill>
                  <a:srgbClr val="0066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</a:t>
            </a:r>
            <a:r>
              <a:rPr lang="ja-JP" altLang="en-US" sz="1600" b="1" dirty="0" smtClean="0">
                <a:solidFill>
                  <a:srgbClr val="0066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スポーツクラブエルグ・</a:t>
            </a:r>
            <a:r>
              <a:rPr lang="ja-JP" altLang="en-US" sz="1600" b="1" dirty="0">
                <a:solidFill>
                  <a:srgbClr val="0066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テクノ無料使用可（平成２７年度より）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775957" y="5064928"/>
            <a:ext cx="67333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５．休日休暇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　　４週８休、実働週４０時間以内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　　夏季休暇・年末年始・特別休暇・年次有給休暇・</a:t>
            </a:r>
            <a:r>
              <a:rPr lang="ja-JP" altLang="en-US" sz="1600" b="1" dirty="0">
                <a:solidFill>
                  <a:srgbClr val="0066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誕生日休暇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775957" y="5891447"/>
            <a:ext cx="67333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６．勤務体制　変則二交替・３人～４人夜勤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61838" y="6230001"/>
            <a:ext cx="79648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７．看護体制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　　一般病棟入院基本料７対１（急性期</a:t>
            </a:r>
            <a:r>
              <a:rPr lang="ja-JP" altLang="en-US" sz="16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病棟：４</a:t>
            </a:r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単位）、緩和ケア病棟、地域包括ケア病棟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　　受け持ち看護体制とＰＮＳ（病棟の状況に応じて、機能別を取り入れたり柔軟に</a:t>
            </a:r>
            <a:r>
              <a:rPr lang="ja-JP" altLang="en-US" sz="16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対応</a:t>
            </a:r>
            <a:endParaRPr lang="en-US" altLang="ja-JP" sz="1600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　　できる</a:t>
            </a:r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よう工夫しています。）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75957" y="7307219"/>
            <a:ext cx="67333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８．継続教育　別紙（当院の看護教育）参照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75956" y="7666207"/>
            <a:ext cx="77171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９．応募要領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　　提出書類：</a:t>
            </a:r>
            <a:r>
              <a:rPr lang="ja-JP" altLang="en-US" sz="1600" dirty="0">
                <a:solidFill>
                  <a:srgbClr val="0066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履歴書（当院規程） </a:t>
            </a:r>
            <a:r>
              <a:rPr lang="en-US" altLang="ja-JP" sz="1200" dirty="0">
                <a:latin typeface="HGP明朝E" panose="02020900000000000000" pitchFamily="18" charset="-128"/>
                <a:ea typeface="HGP明朝E" panose="02020900000000000000" pitchFamily="18" charset="-128"/>
              </a:rPr>
              <a:t>※</a:t>
            </a:r>
            <a:r>
              <a:rPr lang="ja-JP" altLang="en-US" sz="1200" dirty="0">
                <a:latin typeface="HGP明朝E" panose="02020900000000000000" pitchFamily="18" charset="-128"/>
                <a:ea typeface="HGP明朝E" panose="02020900000000000000" pitchFamily="18" charset="-128"/>
              </a:rPr>
              <a:t>履歴書は、ホームページからダウンロードすることもできます。</a:t>
            </a:r>
            <a:endParaRPr lang="en-US" altLang="ja-JP" sz="12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　　　　　　　　　免 許 取 得 者  ：免許証の写し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　　　　　　　　　免許取得予定者：卒業見込み証明書及び成績証明書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239802" y="8667304"/>
            <a:ext cx="548652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600" strike="dblStrike" dirty="0">
                <a:latin typeface="HGP明朝E" panose="02020900000000000000" pitchFamily="18" charset="-128"/>
                <a:ea typeface="HGP明朝E" panose="02020900000000000000" pitchFamily="18" charset="-128"/>
              </a:rPr>
              <a:t>１</a:t>
            </a:r>
            <a:r>
              <a:rPr lang="ja-JP" altLang="en-US" sz="1600" strike="dblStrike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回目　　採用試験　：　令和　４年　５月２１日（土）　</a:t>
            </a:r>
            <a:endParaRPr lang="en-US" altLang="ja-JP" sz="1600" strike="dblStrike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strike="dblStrike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２回目</a:t>
            </a:r>
            <a:r>
              <a:rPr lang="ja-JP" altLang="en-US" sz="1600" strike="dblStrike" dirty="0">
                <a:latin typeface="HGP明朝E" panose="02020900000000000000" pitchFamily="18" charset="-128"/>
                <a:ea typeface="HGP明朝E" panose="02020900000000000000" pitchFamily="18" charset="-128"/>
              </a:rPr>
              <a:t>　　採用試験　：　令和　</a:t>
            </a:r>
            <a:r>
              <a:rPr lang="ja-JP" altLang="en-US" sz="1600" strike="dblStrike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４年</a:t>
            </a:r>
            <a:r>
              <a:rPr lang="ja-JP" altLang="en-US" sz="1600" strike="dblStrike" dirty="0">
                <a:latin typeface="HGP明朝E" panose="02020900000000000000" pitchFamily="18" charset="-128"/>
                <a:ea typeface="HGP明朝E" panose="02020900000000000000" pitchFamily="18" charset="-128"/>
              </a:rPr>
              <a:t>　</a:t>
            </a:r>
            <a:r>
              <a:rPr lang="ja-JP" altLang="en-US" sz="1600" strike="dblStrike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６月１８日</a:t>
            </a:r>
            <a:r>
              <a:rPr lang="ja-JP" altLang="en-US" sz="1600" strike="dblStrike" dirty="0">
                <a:latin typeface="HGP明朝E" panose="02020900000000000000" pitchFamily="18" charset="-128"/>
                <a:ea typeface="HGP明朝E" panose="02020900000000000000" pitchFamily="18" charset="-128"/>
              </a:rPr>
              <a:t>（土</a:t>
            </a:r>
            <a:r>
              <a:rPr lang="ja-JP" altLang="en-US" sz="1600" strike="dblStrike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）　</a:t>
            </a:r>
            <a:endParaRPr lang="en-US" altLang="ja-JP" sz="1600" strike="dblStrike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strike="dblStrike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３回目</a:t>
            </a:r>
            <a:r>
              <a:rPr lang="ja-JP" altLang="en-US" sz="1600" strike="dblStrike" dirty="0">
                <a:latin typeface="HGP明朝E" panose="02020900000000000000" pitchFamily="18" charset="-128"/>
                <a:ea typeface="HGP明朝E" panose="02020900000000000000" pitchFamily="18" charset="-128"/>
              </a:rPr>
              <a:t>　　採用試験　：　令和　</a:t>
            </a:r>
            <a:r>
              <a:rPr lang="ja-JP" altLang="en-US" sz="1600" strike="dblStrike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４年</a:t>
            </a:r>
            <a:r>
              <a:rPr lang="ja-JP" altLang="en-US" sz="1600" strike="dblStrike" dirty="0">
                <a:latin typeface="HGP明朝E" panose="02020900000000000000" pitchFamily="18" charset="-128"/>
                <a:ea typeface="HGP明朝E" panose="02020900000000000000" pitchFamily="18" charset="-128"/>
              </a:rPr>
              <a:t>　８月</a:t>
            </a:r>
            <a:r>
              <a:rPr lang="ja-JP" altLang="en-US" sz="1600" strike="dblStrike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２０日</a:t>
            </a:r>
            <a:r>
              <a:rPr lang="ja-JP" altLang="en-US" sz="1600" strike="dblStrike" dirty="0">
                <a:latin typeface="HGP明朝E" panose="02020900000000000000" pitchFamily="18" charset="-128"/>
                <a:ea typeface="HGP明朝E" panose="02020900000000000000" pitchFamily="18" charset="-128"/>
              </a:rPr>
              <a:t>（土</a:t>
            </a:r>
            <a:r>
              <a:rPr lang="ja-JP" altLang="en-US" sz="1600" strike="dblStrike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）　</a:t>
            </a:r>
            <a:endParaRPr lang="en-US" altLang="ja-JP" sz="1600" strike="dblStrike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strike="dblStrike" dirty="0">
                <a:latin typeface="HGP明朝E" panose="02020900000000000000" pitchFamily="18" charset="-128"/>
                <a:ea typeface="HGP明朝E" panose="02020900000000000000" pitchFamily="18" charset="-128"/>
              </a:rPr>
              <a:t>４</a:t>
            </a:r>
            <a:r>
              <a:rPr lang="ja-JP" altLang="en-US" sz="1600" strike="dblStrike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回目</a:t>
            </a:r>
            <a:r>
              <a:rPr lang="ja-JP" altLang="en-US" sz="1600" strike="dblStrike" dirty="0">
                <a:latin typeface="HGP明朝E" panose="02020900000000000000" pitchFamily="18" charset="-128"/>
                <a:ea typeface="HGP明朝E" panose="02020900000000000000" pitchFamily="18" charset="-128"/>
              </a:rPr>
              <a:t>　　採用試験　：　令和　</a:t>
            </a:r>
            <a:r>
              <a:rPr lang="ja-JP" altLang="en-US" sz="1600" strike="dblStrike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４年</a:t>
            </a:r>
            <a:r>
              <a:rPr lang="ja-JP" altLang="en-US" sz="1600" strike="dblStrike" dirty="0">
                <a:latin typeface="HGP明朝E" panose="02020900000000000000" pitchFamily="18" charset="-128"/>
                <a:ea typeface="HGP明朝E" panose="02020900000000000000" pitchFamily="18" charset="-128"/>
              </a:rPr>
              <a:t>１１月</a:t>
            </a:r>
            <a:r>
              <a:rPr lang="ja-JP" altLang="en-US" sz="1600" strike="dblStrike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１２日</a:t>
            </a:r>
            <a:r>
              <a:rPr lang="ja-JP" altLang="en-US" sz="1600" strike="dblStrike" dirty="0">
                <a:latin typeface="HGP明朝E" panose="02020900000000000000" pitchFamily="18" charset="-128"/>
                <a:ea typeface="HGP明朝E" panose="02020900000000000000" pitchFamily="18" charset="-128"/>
              </a:rPr>
              <a:t>（土</a:t>
            </a:r>
            <a:r>
              <a:rPr lang="ja-JP" altLang="en-US" sz="1600" strike="dblStrike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）</a:t>
            </a:r>
            <a:endParaRPr lang="en-US" altLang="ja-JP" sz="1600" strike="dblStrike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５回目　　採用試験　：　令和　５年　２月１８日（土）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　　　　　　採用</a:t>
            </a:r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試験　：　面接・</a:t>
            </a:r>
            <a:r>
              <a:rPr lang="ja-JP" altLang="en-US" sz="16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小論文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　　　　　　</a:t>
            </a:r>
            <a:r>
              <a:rPr lang="ja-JP" altLang="en-US" sz="1600" dirty="0" smtClean="0">
                <a:solidFill>
                  <a:srgbClr val="FF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提出</a:t>
            </a:r>
            <a:r>
              <a:rPr lang="ja-JP" altLang="en-US" sz="1600" dirty="0">
                <a:solidFill>
                  <a:srgbClr val="FF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期日　：　採用試験日１０日前まで必着</a:t>
            </a:r>
            <a:endParaRPr lang="en-US" altLang="ja-JP" sz="1600" dirty="0">
              <a:solidFill>
                <a:srgbClr val="FF000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75956" y="11098739"/>
            <a:ext cx="79555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１０．施設見学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　　　随時ご相談を受けております。日程のご希望を下記総務課人事係までお問合せ下さい。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pic>
        <p:nvPicPr>
          <p:cNvPr id="26" name="Picture 53" descr="rogo kirishim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8173" y="11801121"/>
            <a:ext cx="819956" cy="736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テキスト ボックス 37"/>
          <p:cNvSpPr txBox="1"/>
          <p:nvPr/>
        </p:nvSpPr>
        <p:spPr>
          <a:xfrm>
            <a:off x="1363722" y="11619340"/>
            <a:ext cx="68353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rgbClr val="CC00FF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申込み・お問い合わせ先</a:t>
            </a:r>
            <a:endParaRPr lang="en-US" altLang="ja-JP" sz="1600" dirty="0">
              <a:solidFill>
                <a:srgbClr val="CC00FF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　〒８９９－５１１２　</a:t>
            </a:r>
            <a:r>
              <a:rPr lang="ja-JP" altLang="en-US" sz="16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鹿児島県霧島市</a:t>
            </a:r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隼人町松永３３２０番地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　　　　　　　　　　　霧島市立医師会医療センター　総務課人事係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600" dirty="0">
                <a:latin typeface="HGP明朝E" panose="02020900000000000000" pitchFamily="18" charset="-128"/>
                <a:ea typeface="HGP明朝E" panose="02020900000000000000" pitchFamily="18" charset="-128"/>
              </a:rPr>
              <a:t>　ＴＥＬ　：　０９９５－４２－１１７１　　　ＦＡＸ　：　０９９５－４２－２１５８</a:t>
            </a:r>
            <a:endParaRPr lang="en-US" altLang="ja-JP" sz="16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9485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936</TotalTime>
  <Words>56</Words>
  <Application>Microsoft Office PowerPoint</Application>
  <PresentationFormat>A3 297x420 mm</PresentationFormat>
  <Paragraphs>42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HGP明朝E</vt:lpstr>
      <vt:lpstr>ＭＳ Ｐゴシック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看護部長室 竹田</dc:creator>
  <cp:lastModifiedBy>看護部長室 竹田</cp:lastModifiedBy>
  <cp:revision>46</cp:revision>
  <cp:lastPrinted>2022-08-25T08:31:16Z</cp:lastPrinted>
  <dcterms:created xsi:type="dcterms:W3CDTF">2021-02-15T01:29:36Z</dcterms:created>
  <dcterms:modified xsi:type="dcterms:W3CDTF">2022-12-07T06:48:18Z</dcterms:modified>
</cp:coreProperties>
</file>